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7.gif" ContentType="image/gif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5C33526-FAB4-46A5-B933-4D78C14611AB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4D23DD2-6FA2-4C50-A0FC-34CC234F8EFC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3EDCA40E-5BF5-445E-8410-E49658B5DC14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DC91814F-4BA7-423E-9553-414B31A36FB9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141A8F77-4A22-495A-832D-767202D1868C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7E28F411-1E2D-4F3D-91D4-CD3CFEBFD9CB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PlaceHolder 2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D47BF04E-2580-44F3-81C1-3640646BE3E2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0A265C3-DB16-49B5-ABBA-A26C6A8ED76C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0910BD6F-E481-47DF-A5F4-3AD1C1F6BB4F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6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5200" spc="-1" strike="noStrike">
                <a:solidFill>
                  <a:srgbClr val="ffffff"/>
                </a:solidFill>
                <a:latin typeface="Arial"/>
                <a:ea typeface="Arial"/>
              </a:rPr>
              <a:t>Dashboard Development with R and Shiny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Raden Muhammad Hadi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104;p22" descr=""/>
          <p:cNvPicPr/>
          <p:nvPr/>
        </p:nvPicPr>
        <p:blipFill>
          <a:blip r:embed="rId1"/>
          <a:stretch/>
        </p:blipFill>
        <p:spPr>
          <a:xfrm>
            <a:off x="304920" y="152280"/>
            <a:ext cx="8605800" cy="483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" dur="indefinite" restart="never" nodeType="tmRoot">
          <p:childTnLst>
            <p:seq>
              <p:cTn id="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109;p23" descr=""/>
          <p:cNvPicPr/>
          <p:nvPr/>
        </p:nvPicPr>
        <p:blipFill>
          <a:blip r:embed="rId1"/>
          <a:stretch/>
        </p:blipFill>
        <p:spPr>
          <a:xfrm>
            <a:off x="476280" y="1464120"/>
            <a:ext cx="8191080" cy="2962080"/>
          </a:xfrm>
          <a:prstGeom prst="rect">
            <a:avLst/>
          </a:prstGeom>
          <a:ln>
            <a:noFill/>
          </a:ln>
        </p:spPr>
      </p:pic>
      <p:sp>
        <p:nvSpPr>
          <p:cNvPr id="369" name="TextShape 1"/>
          <p:cNvSpPr txBox="1"/>
          <p:nvPr/>
        </p:nvSpPr>
        <p:spPr>
          <a:xfrm>
            <a:off x="476280" y="555480"/>
            <a:ext cx="357372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Server Side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5093640" y="708480"/>
            <a:ext cx="357372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Client Side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" dur="indefinite" restart="never" nodeType="tmRoot">
          <p:childTnLst>
            <p:seq>
              <p:cTn id="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116;p24" descr=""/>
          <p:cNvPicPr/>
          <p:nvPr/>
        </p:nvPicPr>
        <p:blipFill>
          <a:blip r:embed="rId1"/>
          <a:stretch/>
        </p:blipFill>
        <p:spPr>
          <a:xfrm>
            <a:off x="809640" y="431640"/>
            <a:ext cx="7524360" cy="1999800"/>
          </a:xfrm>
          <a:prstGeom prst="rect">
            <a:avLst/>
          </a:prstGeom>
          <a:ln>
            <a:noFill/>
          </a:ln>
        </p:spPr>
      </p:pic>
      <p:pic>
        <p:nvPicPr>
          <p:cNvPr id="372" name="Google Shape;117;p24" descr=""/>
          <p:cNvPicPr/>
          <p:nvPr/>
        </p:nvPicPr>
        <p:blipFill>
          <a:blip r:embed="rId2"/>
          <a:stretch/>
        </p:blipFill>
        <p:spPr>
          <a:xfrm>
            <a:off x="152280" y="2736720"/>
            <a:ext cx="8838720" cy="183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" dur="indefinite" restart="never" nodeType="tmRoot">
          <p:childTnLst>
            <p:seq>
              <p:cTn id="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122;p25" descr=""/>
          <p:cNvPicPr/>
          <p:nvPr/>
        </p:nvPicPr>
        <p:blipFill>
          <a:blip r:embed="rId1"/>
          <a:stretch/>
        </p:blipFill>
        <p:spPr>
          <a:xfrm>
            <a:off x="990720" y="228600"/>
            <a:ext cx="7400520" cy="461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" dur="indefinite" restart="never" nodeType="tmRoot">
          <p:childTnLst>
            <p:seq>
              <p:cTn id="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127;p26" descr=""/>
          <p:cNvPicPr/>
          <p:nvPr/>
        </p:nvPicPr>
        <p:blipFill>
          <a:blip r:embed="rId1"/>
          <a:stretch/>
        </p:blipFill>
        <p:spPr>
          <a:xfrm>
            <a:off x="321840" y="1207800"/>
            <a:ext cx="4609800" cy="122508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128;p26" descr=""/>
          <p:cNvPicPr/>
          <p:nvPr/>
        </p:nvPicPr>
        <p:blipFill>
          <a:blip r:embed="rId2"/>
          <a:stretch/>
        </p:blipFill>
        <p:spPr>
          <a:xfrm>
            <a:off x="372960" y="2852640"/>
            <a:ext cx="4507560" cy="933120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6082920" y="406080"/>
            <a:ext cx="2558520" cy="368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3000" spc="-1" strike="noStrike">
                <a:solidFill>
                  <a:srgbClr val="ffffff"/>
                </a:solidFill>
                <a:latin typeface="Arial"/>
                <a:ea typeface="Arial"/>
              </a:rPr>
              <a:t>?</a:t>
            </a:r>
            <a:endParaRPr b="0" lang="en-US" sz="2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" dur="indefinite" restart="never" nodeType="tmRoot">
          <p:childTnLst>
            <p:seq>
              <p:cTn id="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134;p27" descr=""/>
          <p:cNvPicPr/>
          <p:nvPr/>
        </p:nvPicPr>
        <p:blipFill>
          <a:blip r:embed="rId1"/>
          <a:stretch/>
        </p:blipFill>
        <p:spPr>
          <a:xfrm>
            <a:off x="321840" y="1207800"/>
            <a:ext cx="4609800" cy="1225080"/>
          </a:xfrm>
          <a:prstGeom prst="rect">
            <a:avLst/>
          </a:prstGeom>
          <a:ln>
            <a:noFill/>
          </a:ln>
        </p:spPr>
      </p:pic>
      <p:pic>
        <p:nvPicPr>
          <p:cNvPr id="378" name="Google Shape;135;p27" descr=""/>
          <p:cNvPicPr/>
          <p:nvPr/>
        </p:nvPicPr>
        <p:blipFill>
          <a:blip r:embed="rId2"/>
          <a:stretch/>
        </p:blipFill>
        <p:spPr>
          <a:xfrm>
            <a:off x="372960" y="2852640"/>
            <a:ext cx="4507560" cy="933120"/>
          </a:xfrm>
          <a:prstGeom prst="rect">
            <a:avLst/>
          </a:prstGeom>
          <a:ln>
            <a:noFill/>
          </a:ln>
        </p:spPr>
      </p:pic>
      <p:pic>
        <p:nvPicPr>
          <p:cNvPr id="379" name="Google Shape;136;p27" descr=""/>
          <p:cNvPicPr/>
          <p:nvPr/>
        </p:nvPicPr>
        <p:blipFill>
          <a:blip r:embed="rId3"/>
          <a:stretch/>
        </p:blipFill>
        <p:spPr>
          <a:xfrm>
            <a:off x="304920" y="152280"/>
            <a:ext cx="4524120" cy="4524120"/>
          </a:xfrm>
          <a:prstGeom prst="rect">
            <a:avLst/>
          </a:prstGeom>
          <a:ln>
            <a:noFill/>
          </a:ln>
        </p:spPr>
      </p:pic>
      <p:pic>
        <p:nvPicPr>
          <p:cNvPr id="380" name="Google Shape;137;p27" descr=""/>
          <p:cNvPicPr/>
          <p:nvPr/>
        </p:nvPicPr>
        <p:blipFill>
          <a:blip r:embed="rId4"/>
          <a:stretch/>
        </p:blipFill>
        <p:spPr>
          <a:xfrm>
            <a:off x="5318280" y="1665000"/>
            <a:ext cx="3498480" cy="144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ffffff"/>
                </a:solidFill>
                <a:latin typeface="Arial"/>
                <a:ea typeface="Arial"/>
              </a:rPr>
              <a:t>Why Shiny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311760" y="1152360"/>
            <a:ext cx="4689360" cy="38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2976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Use (only) one language to build a nice dashboard app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Reactive and responsive design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Suitable for manipulation of data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No need for HTML/CSS/Javascript for starter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Simple yet powerful enough to implement machine learning algorithm and data analytics: caret, e1071, ts, cluster, mxnet, keras, etc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Open source library and free to use.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Lower the expertise bar for making great looking apps.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Google Shape;144;p28" descr=""/>
          <p:cNvPicPr/>
          <p:nvPr/>
        </p:nvPicPr>
        <p:blipFill>
          <a:blip r:embed="rId1"/>
          <a:stretch/>
        </p:blipFill>
        <p:spPr>
          <a:xfrm>
            <a:off x="5355720" y="661320"/>
            <a:ext cx="3296520" cy="382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" dur="indefinite" restart="never" nodeType="tmRoot">
          <p:childTnLst>
            <p:seq>
              <p:cTn id="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Demo Basic Shiny App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154;p30" descr=""/>
          <p:cNvPicPr/>
          <p:nvPr/>
        </p:nvPicPr>
        <p:blipFill>
          <a:blip r:embed="rId1"/>
          <a:stretch/>
        </p:blipFill>
        <p:spPr>
          <a:xfrm>
            <a:off x="1147680" y="1643040"/>
            <a:ext cx="6848280" cy="2923920"/>
          </a:xfrm>
          <a:prstGeom prst="rect">
            <a:avLst/>
          </a:prstGeom>
          <a:ln>
            <a:noFill/>
          </a:ln>
        </p:spPr>
      </p:pic>
      <p:sp>
        <p:nvSpPr>
          <p:cNvPr id="38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How it works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" dur="indefinite" restart="never" nodeType="tmRoot">
          <p:childTnLst>
            <p:seq>
              <p:cTn id="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Web Component - Basic Input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Google Shape;161;p31" descr=""/>
          <p:cNvPicPr/>
          <p:nvPr/>
        </p:nvPicPr>
        <p:blipFill>
          <a:blip r:embed="rId1"/>
          <a:stretch/>
        </p:blipFill>
        <p:spPr>
          <a:xfrm>
            <a:off x="152280" y="1811880"/>
            <a:ext cx="2762280" cy="1714320"/>
          </a:xfrm>
          <a:prstGeom prst="rect">
            <a:avLst/>
          </a:prstGeom>
          <a:ln>
            <a:noFill/>
          </a:ln>
        </p:spPr>
      </p:pic>
      <p:pic>
        <p:nvPicPr>
          <p:cNvPr id="389" name="Google Shape;162;p31" descr=""/>
          <p:cNvPicPr/>
          <p:nvPr/>
        </p:nvPicPr>
        <p:blipFill>
          <a:blip r:embed="rId2"/>
          <a:stretch/>
        </p:blipFill>
        <p:spPr>
          <a:xfrm>
            <a:off x="3070800" y="1811880"/>
            <a:ext cx="3086280" cy="2796480"/>
          </a:xfrm>
          <a:prstGeom prst="rect">
            <a:avLst/>
          </a:prstGeom>
          <a:ln>
            <a:noFill/>
          </a:ln>
        </p:spPr>
      </p:pic>
      <p:pic>
        <p:nvPicPr>
          <p:cNvPr id="390" name="Google Shape;163;p31" descr=""/>
          <p:cNvPicPr/>
          <p:nvPr/>
        </p:nvPicPr>
        <p:blipFill>
          <a:blip r:embed="rId3"/>
          <a:stretch/>
        </p:blipFill>
        <p:spPr>
          <a:xfrm>
            <a:off x="6313320" y="1811880"/>
            <a:ext cx="2681280" cy="312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About 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311760" y="13795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Math Graduate with specialization in Algebra (a.k.a Abstract Nonsense)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Basically Non Tech Geek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Sometimes I play with semicolon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Web Programmer (Java) @ Tabel Data Informatika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Sometimes I hate them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Mathematical Modeler - Software Engineer (Python) @ Quantus Telematika Indonesia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Numpy sucks, matrix-based programming language is best!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Statistical Consultant &amp; Shiny Developer (R) @ StatsMaster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Web Component - Basic Output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Google Shape;169;p32" descr=""/>
          <p:cNvPicPr/>
          <p:nvPr/>
        </p:nvPicPr>
        <p:blipFill>
          <a:blip r:embed="rId1"/>
          <a:stretch/>
        </p:blipFill>
        <p:spPr>
          <a:xfrm>
            <a:off x="1523880" y="1170000"/>
            <a:ext cx="6495120" cy="382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" dur="indefinite" restart="never" nodeType="tmRoot">
          <p:childTnLst>
            <p:seq>
              <p:cTn id="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174;p33" descr=""/>
          <p:cNvPicPr/>
          <p:nvPr/>
        </p:nvPicPr>
        <p:blipFill>
          <a:blip r:embed="rId1"/>
          <a:stretch/>
        </p:blipFill>
        <p:spPr>
          <a:xfrm>
            <a:off x="5257800" y="152280"/>
            <a:ext cx="3112920" cy="4838400"/>
          </a:xfrm>
          <a:prstGeom prst="rect">
            <a:avLst/>
          </a:prstGeom>
          <a:ln>
            <a:noFill/>
          </a:ln>
        </p:spPr>
      </p:pic>
      <p:sp>
        <p:nvSpPr>
          <p:cNvPr id="394" name="TextShape 1"/>
          <p:cNvSpPr txBox="1"/>
          <p:nvPr/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900" spc="-1" strike="noStrike">
                <a:solidFill>
                  <a:srgbClr val="ffffff"/>
                </a:solidFill>
                <a:latin typeface="Arial"/>
                <a:ea typeface="Arial"/>
              </a:rPr>
              <a:t>5 Basic Layouts</a:t>
            </a:r>
            <a:endParaRPr b="0" lang="en-US" sz="3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265680" y="2802960"/>
            <a:ext cx="4044960" cy="1234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Where to deploy?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4272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Cloud (a.k.a someone else computer)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Shinyapps.io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AWS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Any cloud service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Locally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Shiny Server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187;p35" descr=""/>
          <p:cNvPicPr/>
          <p:nvPr/>
        </p:nvPicPr>
        <p:blipFill>
          <a:blip r:embed="rId1"/>
          <a:stretch/>
        </p:blipFill>
        <p:spPr>
          <a:xfrm>
            <a:off x="2286000" y="0"/>
            <a:ext cx="6857640" cy="5142960"/>
          </a:xfrm>
          <a:prstGeom prst="rect">
            <a:avLst/>
          </a:prstGeom>
          <a:ln>
            <a:noFill/>
          </a:ln>
        </p:spPr>
      </p:pic>
      <p:sp>
        <p:nvSpPr>
          <p:cNvPr id="399" name="CustomShape 1"/>
          <p:cNvSpPr/>
          <p:nvPr/>
        </p:nvSpPr>
        <p:spPr>
          <a:xfrm>
            <a:off x="196920" y="1458000"/>
            <a:ext cx="1993320" cy="22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  <a:ea typeface="Arial"/>
              </a:rPr>
              <a:t>Shiny Server on Raspberry Pi 3 B+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" dur="indefinite" restart="never" nodeType="tmRoot">
          <p:childTnLst>
            <p:seq>
              <p:cTn id="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311760" y="4230720"/>
            <a:ext cx="7041240" cy="604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fffff"/>
                </a:solidFill>
                <a:latin typeface="Arial"/>
                <a:ea typeface="Arial"/>
              </a:rPr>
              <a:t>ShinyThemes: Customized Themes for Shiny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1" name="Google Shape;194;p36" descr=""/>
          <p:cNvPicPr/>
          <p:nvPr/>
        </p:nvPicPr>
        <p:blipFill>
          <a:blip r:embed="rId1"/>
          <a:stretch/>
        </p:blipFill>
        <p:spPr>
          <a:xfrm>
            <a:off x="1295280" y="152280"/>
            <a:ext cx="6911640" cy="392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189360" y="1004400"/>
            <a:ext cx="2021760" cy="3160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Another Modern Dashboard Templete:</a:t>
            </a:r>
            <a:br/>
            <a:r>
              <a:rPr b="1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Admin LTE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Google Shape;200;p37" descr=""/>
          <p:cNvPicPr/>
          <p:nvPr/>
        </p:nvPicPr>
        <p:blipFill>
          <a:blip r:embed="rId1"/>
          <a:stretch/>
        </p:blipFill>
        <p:spPr>
          <a:xfrm>
            <a:off x="2381760" y="138240"/>
            <a:ext cx="6761880" cy="479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" dur="indefinite" restart="never" nodeType="tmRoot">
          <p:childTnLst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205;p38" descr=""/>
          <p:cNvPicPr/>
          <p:nvPr/>
        </p:nvPicPr>
        <p:blipFill>
          <a:blip r:embed="rId1"/>
          <a:stretch/>
        </p:blipFill>
        <p:spPr>
          <a:xfrm>
            <a:off x="152280" y="1905120"/>
            <a:ext cx="8838720" cy="1633680"/>
          </a:xfrm>
          <a:prstGeom prst="rect">
            <a:avLst/>
          </a:prstGeom>
          <a:ln>
            <a:noFill/>
          </a:ln>
        </p:spPr>
      </p:pic>
      <p:sp>
        <p:nvSpPr>
          <p:cNvPr id="405" name="TextShape 1"/>
          <p:cNvSpPr txBox="1"/>
          <p:nvPr/>
        </p:nvSpPr>
        <p:spPr>
          <a:xfrm>
            <a:off x="311760" y="529920"/>
            <a:ext cx="8520120" cy="1090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Another Modern Dashboard Template: Semantic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311760" y="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HTMLWidget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oogle Shape;212;p39" descr=""/>
          <p:cNvPicPr/>
          <p:nvPr/>
        </p:nvPicPr>
        <p:blipFill>
          <a:blip r:embed="rId1"/>
          <a:stretch/>
        </p:blipFill>
        <p:spPr>
          <a:xfrm>
            <a:off x="1871280" y="841680"/>
            <a:ext cx="5400720" cy="399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217;p40" descr=""/>
          <p:cNvPicPr/>
          <p:nvPr/>
        </p:nvPicPr>
        <p:blipFill>
          <a:blip r:embed="rId1"/>
          <a:stretch/>
        </p:blipFill>
        <p:spPr>
          <a:xfrm>
            <a:off x="4718520" y="235440"/>
            <a:ext cx="4249080" cy="3023640"/>
          </a:xfrm>
          <a:prstGeom prst="rect">
            <a:avLst/>
          </a:prstGeom>
          <a:ln>
            <a:noFill/>
          </a:ln>
        </p:spPr>
      </p:pic>
      <p:sp>
        <p:nvSpPr>
          <p:cNvPr id="409" name="TextShape 1"/>
          <p:cNvSpPr txBox="1"/>
          <p:nvPr/>
        </p:nvSpPr>
        <p:spPr>
          <a:xfrm>
            <a:off x="159480" y="1207080"/>
            <a:ext cx="38750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Other Examples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159480" y="1914480"/>
            <a:ext cx="4934880" cy="2190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5532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Rstudio – Shiny: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https://shiny.rstudio.com/gallery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Show Me Shiny: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https://www.showmeshiny.com/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Shinyapps Gallery: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ffffff"/>
              </a:buClr>
              <a:buFont typeface="Arial"/>
              <a:buChar char="○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https://shinyapps-recent.appspot.com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38700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1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OpenCPU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: https://www.opencpu.org/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57200" indent="-38700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1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Jug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: http://bart6114.github.io/jug/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57200" indent="-38700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1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Fiery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: https://github.com/thomasp85/fiery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57200" indent="-38700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1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Plumber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: https://www.rplumber.io/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57200" indent="-387000">
              <a:lnSpc>
                <a:spcPct val="115000"/>
              </a:lnSpc>
              <a:buClr>
                <a:srgbClr val="ffffff"/>
              </a:buClr>
              <a:buFont typeface="Arial"/>
              <a:buChar char="●"/>
            </a:pPr>
            <a:r>
              <a:rPr b="1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ShinyProxy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Arial"/>
              </a:rPr>
              <a:t>: https://www.shinyproxy.io/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Other Web Framework for 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Why 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Google Shape;67;p15" descr=""/>
          <p:cNvPicPr/>
          <p:nvPr/>
        </p:nvPicPr>
        <p:blipFill>
          <a:blip r:embed="rId1"/>
          <a:stretch/>
        </p:blipFill>
        <p:spPr>
          <a:xfrm>
            <a:off x="3648960" y="3081600"/>
            <a:ext cx="1845720" cy="1845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" dur="indefinite" restart="never" nodeType="tmRoot">
          <p:childTnLst>
            <p:seq>
              <p:cTn id="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311760" y="555480"/>
            <a:ext cx="426312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Join Our Telegram Group!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4" name="Google Shape;231;p42" descr=""/>
          <p:cNvPicPr/>
          <p:nvPr/>
        </p:nvPicPr>
        <p:blipFill>
          <a:blip r:embed="rId1"/>
          <a:stretch/>
        </p:blipFill>
        <p:spPr>
          <a:xfrm>
            <a:off x="4804920" y="661320"/>
            <a:ext cx="3820680" cy="3820680"/>
          </a:xfrm>
          <a:prstGeom prst="rect">
            <a:avLst/>
          </a:prstGeom>
          <a:ln>
            <a:noFill/>
          </a:ln>
        </p:spPr>
      </p:pic>
      <p:sp>
        <p:nvSpPr>
          <p:cNvPr id="415" name="TextShape 2"/>
          <p:cNvSpPr txBox="1"/>
          <p:nvPr/>
        </p:nvSpPr>
        <p:spPr>
          <a:xfrm>
            <a:off x="311760" y="1389600"/>
            <a:ext cx="426312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1" lang="en-US" sz="2300" spc="-1" strike="noStrike">
                <a:solidFill>
                  <a:srgbClr val="ffffff"/>
                </a:solidFill>
                <a:latin typeface="Arial"/>
                <a:ea typeface="Arial"/>
              </a:rPr>
              <a:t>https://t.me/GNURIndonesia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Thanks!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914400" y="2150280"/>
            <a:ext cx="731484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>
            <a:off x="914400" y="2150280"/>
            <a:ext cx="731484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4"/>
          <p:cNvSpPr/>
          <p:nvPr/>
        </p:nvSpPr>
        <p:spPr>
          <a:xfrm>
            <a:off x="914400" y="2150280"/>
            <a:ext cx="731484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5"/>
          <p:cNvSpPr/>
          <p:nvPr/>
        </p:nvSpPr>
        <p:spPr>
          <a:xfrm>
            <a:off x="914400" y="3617640"/>
            <a:ext cx="7314840" cy="11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"/>
                <a:ea typeface="Arial"/>
              </a:rPr>
              <a:t>Linkedin: bit.ly/radenmuhammadhadi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"/>
                <a:ea typeface="Arial"/>
              </a:rPr>
              <a:t>Github: github.com/hadimaster65555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"/>
                <a:ea typeface="Arial"/>
              </a:rPr>
              <a:t>Github-page: hadimaster65555.github.io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72;p1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77;p17" descr=""/>
          <p:cNvPicPr/>
          <p:nvPr/>
        </p:nvPicPr>
        <p:blipFill>
          <a:blip r:embed="rId1"/>
          <a:stretch/>
        </p:blipFill>
        <p:spPr>
          <a:xfrm>
            <a:off x="1418040" y="624240"/>
            <a:ext cx="6428880" cy="37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" dur="indefinite" restart="never" nodeType="tmRoot">
          <p:childTnLst>
            <p:seq>
              <p:cTn id="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82;p18" descr=""/>
          <p:cNvPicPr/>
          <p:nvPr/>
        </p:nvPicPr>
        <p:blipFill>
          <a:blip r:embed="rId1"/>
          <a:stretch/>
        </p:blipFill>
        <p:spPr>
          <a:xfrm>
            <a:off x="2224080" y="557280"/>
            <a:ext cx="4695480" cy="402876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2003040" y="2145240"/>
            <a:ext cx="2119320" cy="5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" dur="indefinite" restart="never" nodeType="tmRoot">
          <p:childTnLst>
            <p:seq>
              <p:cTn id="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88;p19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838720" cy="452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" dur="indefinite" restart="never" nodeType="tmRoot">
          <p:childTnLst>
            <p:seq>
              <p:cTn id="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Hands-On Basic - 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Why Shiny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Google Shape;99;p21" descr=""/>
          <p:cNvPicPr/>
          <p:nvPr/>
        </p:nvPicPr>
        <p:blipFill>
          <a:blip r:embed="rId1"/>
          <a:stretch/>
        </p:blipFill>
        <p:spPr>
          <a:xfrm>
            <a:off x="3791520" y="2992680"/>
            <a:ext cx="1681560" cy="194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" dur="indefinite" restart="never" nodeType="tmRoot">
          <p:childTnLst>
            <p:seq>
              <p:cTn id="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2019-03-14T10:14:08Z</dcterms:modified>
  <cp:revision>1</cp:revision>
  <dc:subject/>
  <dc:title/>
</cp:coreProperties>
</file>